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av" ContentType="audio/x-wav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6"/>
  </p:notesMasterIdLst>
  <p:sldIdLst>
    <p:sldId id="340" r:id="rId3"/>
    <p:sldId id="363" r:id="rId4"/>
    <p:sldId id="376" r:id="rId5"/>
    <p:sldId id="381" r:id="rId6"/>
    <p:sldId id="372" r:id="rId7"/>
    <p:sldId id="383" r:id="rId8"/>
    <p:sldId id="385" r:id="rId9"/>
    <p:sldId id="386" r:id="rId10"/>
    <p:sldId id="387" r:id="rId11"/>
    <p:sldId id="388" r:id="rId12"/>
    <p:sldId id="389" r:id="rId13"/>
    <p:sldId id="384" r:id="rId14"/>
    <p:sldId id="367" r:id="rId15"/>
  </p:sldIdLst>
  <p:sldSz cx="9145588" cy="5761038"/>
  <p:notesSz cx="6858000" cy="9144000"/>
  <p:defaultTextStyle>
    <a:defPPr>
      <a:defRPr lang="zh-CN"/>
    </a:defPPr>
    <a:lvl1pPr marL="0" algn="l" defTabSz="95377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6885" algn="l" defTabSz="95377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3770" algn="l" defTabSz="95377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1290" algn="l" defTabSz="95377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8175" algn="l" defTabSz="95377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85060" algn="l" defTabSz="95377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61945" algn="l" defTabSz="95377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38830" algn="l" defTabSz="95377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15715" algn="l" defTabSz="95377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628">
          <p15:clr>
            <a:srgbClr val="A4A3A4"/>
          </p15:clr>
        </p15:guide>
        <p15:guide id="3" orient="horz" pos="1814">
          <p15:clr>
            <a:srgbClr val="A4A3A4"/>
          </p15:clr>
        </p15:guide>
        <p15:guide id="4" pos="2880">
          <p15:clr>
            <a:srgbClr val="A4A3A4"/>
          </p15:clr>
        </p15:guide>
        <p15:guide id="5">
          <p15:clr>
            <a:srgbClr val="A4A3A4"/>
          </p15:clr>
        </p15:guide>
        <p15:guide id="6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B8B2"/>
    <a:srgbClr val="000000"/>
    <a:srgbClr val="FAF9F8"/>
    <a:srgbClr val="FFCCFF"/>
    <a:srgbClr val="555634"/>
    <a:srgbClr val="ECD6AA"/>
    <a:srgbClr val="E4D2AE"/>
    <a:srgbClr val="007A37"/>
    <a:srgbClr val="C19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94354" autoAdjust="0"/>
  </p:normalViewPr>
  <p:slideViewPr>
    <p:cSldViewPr>
      <p:cViewPr>
        <p:scale>
          <a:sx n="101" d="100"/>
          <a:sy n="101" d="100"/>
        </p:scale>
        <p:origin x="1240" y="720"/>
      </p:cViewPr>
      <p:guideLst>
        <p:guide orient="horz"/>
        <p:guide orient="horz" pos="3628"/>
        <p:guide orient="horz" pos="1814"/>
        <p:guide pos="2880"/>
        <p:guide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1BC86-7548-4802-99C7-401190B7A09E}" type="datetimeFigureOut">
              <a:rPr lang="zh-CN" altLang="en-US" smtClean="0"/>
              <a:t>17/1/11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685800"/>
            <a:ext cx="5441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80B90-2AE7-4C04-B8A6-57DA734C6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67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76885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53770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31290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08175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385060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61945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38830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15715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10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049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3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52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9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32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4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032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88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26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325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09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8025" y="685800"/>
            <a:ext cx="54419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80B90-2AE7-4C04-B8A6-57DA734C6C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5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图片\图片素材\复古怀旧\0 (158)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7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:\图片\图片素材\复古怀旧\0 (158)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7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5377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7505" indent="-357505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5335" indent="-297815" algn="l" defTabSz="9537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2530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941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6300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2318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0070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77590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5447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688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377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29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817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8506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6194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883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1571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 descr="LOGO2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54" y="288231"/>
            <a:ext cx="1346223" cy="44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445654" y="4356683"/>
            <a:ext cx="7571285" cy="787513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独家原创模版请勿复制、传播、销售，违者必究，谢谢配合。</a:t>
            </a:r>
          </a:p>
          <a:p>
            <a:pPr algn="l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987900079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更多精品模版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http://hi.ooopic.com/dcq888/tuku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73646" y="5487691"/>
            <a:ext cx="8640453" cy="273148"/>
          </a:xfrm>
          <a:prstGeom prst="rect">
            <a:avLst/>
          </a:prstGeom>
          <a:noFill/>
        </p:spPr>
        <p:txBody>
          <a:bodyPr wrap="square" lIns="87627" tIns="43813" rIns="87627" bIns="43813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注：以上说明</a:t>
            </a:r>
            <a:r>
              <a:rPr lang="zh-CN" altLang="en-US" sz="1200" dirty="0" smtClean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200" dirty="0" smtClean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PowerPoint </a:t>
            </a:r>
            <a:r>
              <a:rPr lang="en-US" altLang="zh-CN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 </a:t>
            </a:r>
            <a:r>
              <a:rPr lang="zh-CN" altLang="en-US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版本为例，其他版本未测试。</a:t>
            </a:r>
            <a:r>
              <a:rPr lang="en-US" altLang="zh-CN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建议使用</a:t>
            </a:r>
            <a:r>
              <a:rPr lang="en-US" altLang="zh-CN" sz="1200" dirty="0" smtClean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200" dirty="0" smtClean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版本修改编辑。</a:t>
            </a:r>
            <a:endParaRPr lang="zh-CN" altLang="en-US" sz="1200" dirty="0">
              <a:solidFill>
                <a:schemeClr val="accent6">
                  <a:lumMod val="25000"/>
                  <a:lumOff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45654" y="5486212"/>
            <a:ext cx="8699934" cy="1479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324322" y="972307"/>
            <a:ext cx="8439050" cy="323164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使用说明：</a:t>
            </a:r>
            <a:endParaRPr lang="en-US" altLang="zh-CN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建议使用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PowerPoint 2010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创建和编辑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。更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利于艺术字修改，幻灯片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播放及各种动画和特效音准确实现。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时候如有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特效及图片素材遮挡请将对象移动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到旁边，修改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好文字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图片再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特效对象移动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到相应位置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均可修改（部分艺术字不可以修改）。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您在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文件时被提醒安装字体，请安装好字体重新启动文件即可正常显示。 （按照提示缺失的字体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到互联网搜索下载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安装到电脑即可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 smtClean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母版背景修改在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 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幻灯片母版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下修改。（注：拖动不了的素材都在母版下修改）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幻灯片切换在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 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换片方式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下调整，文件默认自动切换。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动画修改在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 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动画窗格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下调整时间、先后播放、手动播放、自动播放。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图片更换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鼠标对准图片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右击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 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更换图片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进行更改所需的图片（群组对象请双击） 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创建视频文件请点击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保存并发送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【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创建视频</a:t>
            </a:r>
            <a:r>
              <a:rPr lang="en-US" altLang="zh-CN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】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（注：导出视频格式请把所有页面动画设置自动播放）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txStyles>
    <p:titleStyle>
      <a:lvl1pPr algn="ctr" defTabSz="95377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7505" indent="-357505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5335" indent="-297815" algn="l" defTabSz="9537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2530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941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6300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2318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0070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77590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5447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688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377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29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817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8506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6194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883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1571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803408" y="3795168"/>
            <a:ext cx="3393167" cy="292732"/>
            <a:chOff x="876752" y="360238"/>
            <a:chExt cx="6526103" cy="633617"/>
          </a:xfrm>
          <a:effectLst>
            <a:outerShdw blurRad="50800" dist="50800" dir="5400000" algn="t" rotWithShape="0">
              <a:schemeClr val="tx1">
                <a:lumMod val="50000"/>
                <a:alpha val="48000"/>
              </a:schemeClr>
            </a:outerShdw>
          </a:effectLst>
        </p:grpSpPr>
        <p:sp>
          <p:nvSpPr>
            <p:cNvPr id="5" name="燕尾形 4"/>
            <p:cNvSpPr/>
            <p:nvPr/>
          </p:nvSpPr>
          <p:spPr>
            <a:xfrm>
              <a:off x="876752" y="360238"/>
              <a:ext cx="3730161" cy="633617"/>
            </a:xfrm>
            <a:custGeom>
              <a:avLst/>
              <a:gdLst>
                <a:gd name="connsiteX0" fmla="*/ 0 w 993856"/>
                <a:gd name="connsiteY0" fmla="*/ 0 h 993856"/>
                <a:gd name="connsiteX1" fmla="*/ 611231 w 993856"/>
                <a:gd name="connsiteY1" fmla="*/ 0 h 993856"/>
                <a:gd name="connsiteX2" fmla="*/ 993856 w 993856"/>
                <a:gd name="connsiteY2" fmla="*/ 496928 h 993856"/>
                <a:gd name="connsiteX3" fmla="*/ 611231 w 993856"/>
                <a:gd name="connsiteY3" fmla="*/ 993856 h 993856"/>
                <a:gd name="connsiteX4" fmla="*/ 0 w 993856"/>
                <a:gd name="connsiteY4" fmla="*/ 993856 h 993856"/>
                <a:gd name="connsiteX5" fmla="*/ 382625 w 993856"/>
                <a:gd name="connsiteY5" fmla="*/ 496928 h 993856"/>
                <a:gd name="connsiteX6" fmla="*/ 0 w 993856"/>
                <a:gd name="connsiteY6" fmla="*/ 0 h 993856"/>
                <a:gd name="connsiteX0-1" fmla="*/ 0 w 611231"/>
                <a:gd name="connsiteY0-2" fmla="*/ 0 h 993856"/>
                <a:gd name="connsiteX1-3" fmla="*/ 611231 w 611231"/>
                <a:gd name="connsiteY1-4" fmla="*/ 0 h 993856"/>
                <a:gd name="connsiteX2-5" fmla="*/ 611231 w 611231"/>
                <a:gd name="connsiteY2-6" fmla="*/ 993856 h 993856"/>
                <a:gd name="connsiteX3-7" fmla="*/ 0 w 611231"/>
                <a:gd name="connsiteY3-8" fmla="*/ 993856 h 993856"/>
                <a:gd name="connsiteX4-9" fmla="*/ 382625 w 611231"/>
                <a:gd name="connsiteY4-10" fmla="*/ 496928 h 993856"/>
                <a:gd name="connsiteX5-11" fmla="*/ 0 w 611231"/>
                <a:gd name="connsiteY5-12" fmla="*/ 0 h 993856"/>
                <a:gd name="connsiteX0-13" fmla="*/ 0 w 611231"/>
                <a:gd name="connsiteY0-14" fmla="*/ 0 h 993856"/>
                <a:gd name="connsiteX1-15" fmla="*/ 611231 w 611231"/>
                <a:gd name="connsiteY1-16" fmla="*/ 0 h 993856"/>
                <a:gd name="connsiteX2-17" fmla="*/ 611231 w 611231"/>
                <a:gd name="connsiteY2-18" fmla="*/ 993856 h 993856"/>
                <a:gd name="connsiteX3-19" fmla="*/ 0 w 611231"/>
                <a:gd name="connsiteY3-20" fmla="*/ 993856 h 993856"/>
                <a:gd name="connsiteX4-21" fmla="*/ 73590 w 611231"/>
                <a:gd name="connsiteY4-22" fmla="*/ 487403 h 993856"/>
                <a:gd name="connsiteX5-23" fmla="*/ 0 w 611231"/>
                <a:gd name="connsiteY5-24" fmla="*/ 0 h 9938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231" h="993856">
                  <a:moveTo>
                    <a:pt x="0" y="0"/>
                  </a:moveTo>
                  <a:lnTo>
                    <a:pt x="611231" y="0"/>
                  </a:lnTo>
                  <a:lnTo>
                    <a:pt x="611231" y="993856"/>
                  </a:lnTo>
                  <a:lnTo>
                    <a:pt x="0" y="993856"/>
                  </a:lnTo>
                  <a:lnTo>
                    <a:pt x="73590" y="48740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4"/>
            <p:cNvSpPr/>
            <p:nvPr/>
          </p:nvSpPr>
          <p:spPr>
            <a:xfrm flipH="1">
              <a:off x="3672694" y="360238"/>
              <a:ext cx="3730161" cy="633617"/>
            </a:xfrm>
            <a:custGeom>
              <a:avLst/>
              <a:gdLst>
                <a:gd name="connsiteX0" fmla="*/ 0 w 993856"/>
                <a:gd name="connsiteY0" fmla="*/ 0 h 993856"/>
                <a:gd name="connsiteX1" fmla="*/ 611231 w 993856"/>
                <a:gd name="connsiteY1" fmla="*/ 0 h 993856"/>
                <a:gd name="connsiteX2" fmla="*/ 993856 w 993856"/>
                <a:gd name="connsiteY2" fmla="*/ 496928 h 993856"/>
                <a:gd name="connsiteX3" fmla="*/ 611231 w 993856"/>
                <a:gd name="connsiteY3" fmla="*/ 993856 h 993856"/>
                <a:gd name="connsiteX4" fmla="*/ 0 w 993856"/>
                <a:gd name="connsiteY4" fmla="*/ 993856 h 993856"/>
                <a:gd name="connsiteX5" fmla="*/ 382625 w 993856"/>
                <a:gd name="connsiteY5" fmla="*/ 496928 h 993856"/>
                <a:gd name="connsiteX6" fmla="*/ 0 w 993856"/>
                <a:gd name="connsiteY6" fmla="*/ 0 h 993856"/>
                <a:gd name="connsiteX0-1" fmla="*/ 0 w 611231"/>
                <a:gd name="connsiteY0-2" fmla="*/ 0 h 993856"/>
                <a:gd name="connsiteX1-3" fmla="*/ 611231 w 611231"/>
                <a:gd name="connsiteY1-4" fmla="*/ 0 h 993856"/>
                <a:gd name="connsiteX2-5" fmla="*/ 611231 w 611231"/>
                <a:gd name="connsiteY2-6" fmla="*/ 993856 h 993856"/>
                <a:gd name="connsiteX3-7" fmla="*/ 0 w 611231"/>
                <a:gd name="connsiteY3-8" fmla="*/ 993856 h 993856"/>
                <a:gd name="connsiteX4-9" fmla="*/ 382625 w 611231"/>
                <a:gd name="connsiteY4-10" fmla="*/ 496928 h 993856"/>
                <a:gd name="connsiteX5-11" fmla="*/ 0 w 611231"/>
                <a:gd name="connsiteY5-12" fmla="*/ 0 h 993856"/>
                <a:gd name="connsiteX0-13" fmla="*/ 0 w 611231"/>
                <a:gd name="connsiteY0-14" fmla="*/ 0 h 993856"/>
                <a:gd name="connsiteX1-15" fmla="*/ 611231 w 611231"/>
                <a:gd name="connsiteY1-16" fmla="*/ 0 h 993856"/>
                <a:gd name="connsiteX2-17" fmla="*/ 611231 w 611231"/>
                <a:gd name="connsiteY2-18" fmla="*/ 993856 h 993856"/>
                <a:gd name="connsiteX3-19" fmla="*/ 0 w 611231"/>
                <a:gd name="connsiteY3-20" fmla="*/ 993856 h 993856"/>
                <a:gd name="connsiteX4-21" fmla="*/ 73590 w 611231"/>
                <a:gd name="connsiteY4-22" fmla="*/ 487403 h 993856"/>
                <a:gd name="connsiteX5-23" fmla="*/ 0 w 611231"/>
                <a:gd name="connsiteY5-24" fmla="*/ 0 h 9938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231" h="993856">
                  <a:moveTo>
                    <a:pt x="0" y="0"/>
                  </a:moveTo>
                  <a:lnTo>
                    <a:pt x="611231" y="0"/>
                  </a:lnTo>
                  <a:lnTo>
                    <a:pt x="611231" y="993856"/>
                  </a:lnTo>
                  <a:lnTo>
                    <a:pt x="0" y="993856"/>
                  </a:lnTo>
                  <a:lnTo>
                    <a:pt x="73590" y="48740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35994" y="1774555"/>
            <a:ext cx="19807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 smtClean="0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我</a:t>
            </a:r>
            <a:endParaRPr lang="zh-CN" altLang="en-US" sz="115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56670" y="2364266"/>
            <a:ext cx="1286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和</a:t>
            </a:r>
            <a:endParaRPr lang="zh-CN" altLang="en-US" sz="72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99749" y="2613529"/>
            <a:ext cx="1909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mtClean="0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我的</a:t>
            </a:r>
            <a:endParaRPr lang="zh-CN" altLang="en-US" sz="60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57050" y="2287322"/>
            <a:ext cx="2060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团队</a:t>
            </a:r>
            <a:endParaRPr lang="zh-CN" altLang="en-US" sz="44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19138" y="1794749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accent1"/>
                </a:solidFill>
                <a:effectLst>
                  <a:outerShdw blurRad="50800" dist="762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270-CAI978" pitchFamily="66" charset="0"/>
                <a:ea typeface="hakuyoxingshu7000" pitchFamily="2" charset="-122"/>
                <a:cs typeface="hakuyoxingshu7000" pitchFamily="2" charset="-122"/>
              </a:rPr>
              <a:t>花少团</a:t>
            </a:r>
            <a:endParaRPr lang="zh-CN" altLang="en-US" sz="1800" dirty="0">
              <a:solidFill>
                <a:schemeClr val="accent1"/>
              </a:solidFill>
              <a:effectLst>
                <a:outerShdw blurRad="50800" dist="76200" dir="5400000" algn="t" rotWithShape="0">
                  <a:schemeClr val="bg1">
                    <a:lumMod val="50000"/>
                    <a:alpha val="40000"/>
                  </a:schemeClr>
                </a:outerShdw>
              </a:effectLst>
              <a:latin typeface="270-CAI978" pitchFamily="66" charset="0"/>
              <a:ea typeface="hakuyoxingshu7000" pitchFamily="2" charset="-122"/>
              <a:cs typeface="hakuyoxingshu7000" pitchFamily="2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30200" y="3773095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2017</a:t>
            </a: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年</a:t>
            </a:r>
            <a:r>
              <a:rPr lang="en-US" altLang="zh-CN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1</a:t>
            </a: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月</a:t>
            </a:r>
            <a:r>
              <a:rPr lang="en-US" altLang="zh-CN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9</a:t>
            </a: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日</a:t>
            </a:r>
            <a:r>
              <a:rPr lang="en-US" altLang="zh-CN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·</a:t>
            </a: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化纤邦</a:t>
            </a:r>
            <a:endParaRPr lang="zh-CN" altLang="en-US" sz="1800" dirty="0">
              <a:solidFill>
                <a:schemeClr val="accent2">
                  <a:lumMod val="75000"/>
                </a:schemeClr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143" y="5220779"/>
            <a:ext cx="9110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4000" dirty="0" smtClean="0">
                <a:solidFill>
                  <a:schemeClr val="accent1"/>
                </a:solidFill>
                <a:latin typeface="Adobe 明體 Std L" pitchFamily="18" charset="-128"/>
                <a:ea typeface="Adobe 明體 Std L" pitchFamily="18" charset="-128"/>
              </a:rPr>
              <a:t>FOREVER YOUNG</a:t>
            </a:r>
            <a:endParaRPr lang="zh-CN" altLang="en-US" sz="2000" spc="4000" dirty="0">
              <a:solidFill>
                <a:schemeClr val="accent1"/>
              </a:solidFill>
              <a:latin typeface="Adobe 明體 Std L" pitchFamily="18" charset="-128"/>
              <a:ea typeface="Adobe 明體 Std L" pitchFamily="18" charset="-128"/>
            </a:endParaRPr>
          </a:p>
        </p:txBody>
      </p:sp>
      <p:pic>
        <p:nvPicPr>
          <p:cNvPr id="7" name="栀子花开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889823" y="-2844117"/>
            <a:ext cx="609600" cy="609600"/>
          </a:xfrm>
          <a:prstGeom prst="rect">
            <a:avLst/>
          </a:prstGeom>
        </p:spPr>
      </p:pic>
      <p:pic>
        <p:nvPicPr>
          <p:cNvPr id="2050" name="Picture 2" descr="F:\广告\原创设计\PPT\幼儿成长相册\背景\素材图\0 (149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15" y="1401440"/>
            <a:ext cx="532454" cy="528704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F:\广告\原创设计\PPT\同学录同学会\背景\素材\粉红太阳花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73" y="972307"/>
            <a:ext cx="1060079" cy="105837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-2303970" y="-62671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-1739107" y="4524154"/>
            <a:ext cx="926675" cy="926675"/>
          </a:xfrm>
          <a:prstGeom prst="ellipse">
            <a:avLst/>
          </a:prstGeom>
          <a:solidFill>
            <a:schemeClr val="tx2">
              <a:alpha val="1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-985628" y="5250430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-1355091" y="3057446"/>
            <a:ext cx="590790" cy="590790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1521663" y="3780063"/>
            <a:ext cx="923934" cy="923934"/>
          </a:xfrm>
          <a:prstGeom prst="ellipse">
            <a:avLst/>
          </a:prstGeom>
          <a:solidFill>
            <a:schemeClr val="tx2">
              <a:alpha val="4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883618" y="2609662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-1155958" y="2368808"/>
            <a:ext cx="926675" cy="9266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844697" y="4172816"/>
            <a:ext cx="508173" cy="508173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-1293111" y="4313964"/>
            <a:ext cx="353465" cy="353465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203086" y="-503857"/>
            <a:ext cx="9046" cy="6410694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22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flipH="1" flipV="1">
            <a:off x="-574076" y="-584237"/>
            <a:ext cx="10945" cy="6410694"/>
          </a:xfrm>
          <a:prstGeom prst="rect">
            <a:avLst/>
          </a:prstGeom>
          <a:gradFill>
            <a:gsLst>
              <a:gs pos="29000">
                <a:schemeClr val="accent1">
                  <a:alpha val="22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flipH="1">
            <a:off x="9759655" y="-336759"/>
            <a:ext cx="12085" cy="6410694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56" presetClass="entr" presetSubtype="0" fill="hold" grpId="0" nodeType="withEffect">
                                      <p:stCondLst>
                                        <p:cond delay="6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9" dur="1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0" dur="1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2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6" presetClass="entr" presetSubtype="0" fill="hold" grpId="0" nodeType="withEffect">
                                      <p:stCondLst>
                                        <p:cond delay="7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5" dur="1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6" dur="1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7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8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10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6" presetClass="entr" presetSubtype="37" fill="hold" grpId="0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" dur="2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37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1" presetClass="entr" presetSubtype="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3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2" dur="1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0000">
                                      <p:stCondLst>
                                        <p:cond delay="14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4" presetClass="path" presetSubtype="0" repeatCount="2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58" dur="6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44" presetClass="path" presetSubtype="0" repeatCount="2000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60" dur="6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44" presetClass="path" presetSubtype="0" repeatCount="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    <p:cBhvr>
                                            <p:cTn id="62" dur="6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-3.88889E-6 3.25991E-6 L 0.31632 -0.29764 C 0.38247 -0.36206 0.48664 -0.43117 0.59809 -0.48624 C 0.72552 -0.54956 0.83021 -0.58425 0.90764 -0.59086 L 1.275 -0.63271 " pathEditMode="relative" rAng="-1039500" ptsTypes="FffFF">
                                          <p:cBhvr>
                                            <p:cTn id="64" dur="6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49" y="-402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44" presetClass="path" presetSubtype="0" repeatCount="2000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animMotion origin="layout" path="M 4.72222E-6 2.02643E-6 L 0.32829 0.16354 C 0.39739 0.19769 0.49982 0.2533 0.60538 0.3136 C 0.72673 0.38271 0.82274 0.43998 0.88958 0.48375 L 1.20937 0.68887 " pathEditMode="relative" rAng="1185780" ptsTypes="FffFF">
                                          <p:cBhvr>
                                            <p:cTn id="66" dur="6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781" y="330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44" presetClass="path" presetSubtype="0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68" dur="7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44" presetClass="path" presetSubtype="0" repeatCount="200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    <p:cBhvr>
                                            <p:cTn id="70" dur="6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44" presetClass="path" presetSubtype="0" repeatCount="2000" fill="hold" grpId="0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72" dur="5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4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3000" ac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3.61233E-6 L 1.25347 3.61233E-6 " pathEditMode="relative" rAng="0" ptsTypes="AA">
                                          <p:cBhvr>
                                            <p:cTn id="76" dur="3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67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repeatCount="400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95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95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8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25" grpId="0"/>
          <p:bldP spid="25" grpId="1"/>
          <p:bldP spid="26" grpId="0"/>
          <p:bldP spid="26" grpId="1"/>
          <p:bldP spid="27" grpId="0"/>
          <p:bldP spid="39" grpId="0"/>
          <p:bldP spid="40" grpId="0"/>
          <p:bldP spid="44" grpId="0"/>
          <p:bldP spid="4" grpId="0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45" grpId="0" animBg="1"/>
          <p:bldP spid="46" grpId="0" animBg="1"/>
          <p:bldP spid="4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6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6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56" presetClass="entr" presetSubtype="0" fill="hold" grpId="0" nodeType="withEffect">
                                      <p:stCondLst>
                                        <p:cond delay="6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9" dur="1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0" dur="1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2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6" presetClass="entr" presetSubtype="0" fill="hold" grpId="0" nodeType="withEffect">
                                      <p:stCondLst>
                                        <p:cond delay="7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5" dur="1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6" dur="1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7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8" dur="3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10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6" presetClass="entr" presetSubtype="37" fill="hold" grpId="0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" dur="2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37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1" presetClass="entr" presetSubtype="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3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2" dur="1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4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4" presetClass="path" presetSubtype="0" repeatCount="2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58" dur="6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44" presetClass="path" presetSubtype="0" repeatCount="2000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60" dur="6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44" presetClass="path" presetSubtype="0" repeatCount="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    <p:cBhvr>
                                            <p:cTn id="62" dur="6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-3.88889E-6 3.25991E-6 L 0.31632 -0.29764 C 0.38247 -0.36206 0.48664 -0.43117 0.59809 -0.48624 C 0.72552 -0.54956 0.83021 -0.58425 0.90764 -0.59086 L 1.275 -0.63271 " pathEditMode="relative" rAng="-1039500" ptsTypes="FffFF">
                                          <p:cBhvr>
                                            <p:cTn id="64" dur="6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49" y="-402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44" presetClass="path" presetSubtype="0" repeatCount="2000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animMotion origin="layout" path="M 4.72222E-6 2.02643E-6 L 0.32829 0.16354 C 0.39739 0.19769 0.49982 0.2533 0.60538 0.3136 C 0.72673 0.38271 0.82274 0.43998 0.88958 0.48375 L 1.20937 0.68887 " pathEditMode="relative" rAng="1185780" ptsTypes="FffFF">
                                          <p:cBhvr>
                                            <p:cTn id="66" dur="6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781" y="330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44" presetClass="path" presetSubtype="0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68" dur="7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44" presetClass="path" presetSubtype="0" repeatCount="200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    <p:cBhvr>
                                            <p:cTn id="70" dur="6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44" presetClass="path" presetSubtype="0" repeatCount="2000" fill="hold" grpId="0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72" dur="5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4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3000" ac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3.61233E-6 L 1.25347 3.61233E-6 " pathEditMode="relative" rAng="0" ptsTypes="AA">
                                          <p:cBhvr>
                                            <p:cTn id="76" dur="3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67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repeatCount="400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95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95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8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25" grpId="0"/>
          <p:bldP spid="25" grpId="1"/>
          <p:bldP spid="26" grpId="0"/>
          <p:bldP spid="26" grpId="1"/>
          <p:bldP spid="27" grpId="0"/>
          <p:bldP spid="39" grpId="0"/>
          <p:bldP spid="40" grpId="0"/>
          <p:bldP spid="44" grpId="0"/>
          <p:bldP spid="4" grpId="0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45" grpId="0" animBg="1"/>
          <p:bldP spid="46" grpId="0" animBg="1"/>
          <p:bldP spid="48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19535" y="2059584"/>
            <a:ext cx="74418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1)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最佳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辩手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/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(2)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各尽其能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,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踊跃发言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7897" y="387135"/>
            <a:ext cx="570156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4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、接班人</a:t>
            </a:r>
            <a:r>
              <a:rPr lang="zh-CN" altLang="en-US" sz="28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任务之辩论赛</a:t>
            </a:r>
            <a:r>
              <a:rPr lang="en-US" altLang="zh-CN" sz="28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		</a:t>
            </a:r>
            <a:r>
              <a:rPr lang="zh-CN" altLang="en-US" sz="28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物质奖励还是精神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奖励</a:t>
            </a:r>
            <a:endParaRPr lang="en-US" altLang="zh-CN" sz="2800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387" y="2157327"/>
            <a:ext cx="744182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(1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被动接受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,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积极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运作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/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/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(2)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向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CEO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一样去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思考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/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/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(3)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用心</a:t>
            </a:r>
            <a:r>
              <a:rPr lang="zh-CN" altLang="zh-CN" sz="2600" dirty="0">
                <a:solidFill>
                  <a:srgbClr val="FFFFFF"/>
                </a:solidFill>
              </a:rPr>
              <a:t>、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持续</a:t>
            </a:r>
            <a:endParaRPr lang="zh-CN" altLang="en-US" sz="2600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0376" y="599099"/>
            <a:ext cx="56801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5</a:t>
            </a:r>
            <a:r>
              <a:rPr lang="zh-CN" altLang="en-US" sz="32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 接班人任务之提升员工士气</a:t>
            </a:r>
            <a:endParaRPr lang="en-US" altLang="zh-CN" sz="3200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548" y="-359841"/>
            <a:ext cx="6645276" cy="723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5652914" y="944522"/>
            <a:ext cx="488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FFFF"/>
                </a:solidFill>
              </a:rPr>
              <a:t>三</a:t>
            </a:r>
            <a:r>
              <a:rPr lang="en-US" altLang="zh-CN" sz="3600" b="1" dirty="0" smtClean="0">
                <a:solidFill>
                  <a:srgbClr val="FFFFFF"/>
                </a:solidFill>
              </a:rPr>
              <a:t>.</a:t>
            </a:r>
            <a:r>
              <a:rPr lang="zh-CN" altLang="en-US" sz="3600" b="1" dirty="0" smtClean="0">
                <a:solidFill>
                  <a:srgbClr val="FFFFFF"/>
                </a:solidFill>
              </a:rPr>
              <a:t>结束语</a:t>
            </a:r>
            <a:endParaRPr lang="zh-CN" altLang="en-US" sz="3600" spc="-3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3149" name="Picture 77" descr="F:\广告\原创设计\PPT\同学录同学会\背景\素材\电影开拍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6612">
            <a:off x="4667165" y="28059"/>
            <a:ext cx="1201193" cy="1053697"/>
          </a:xfrm>
          <a:prstGeom prst="rect">
            <a:avLst/>
          </a:prstGeom>
          <a:noFill/>
          <a:effectLst>
            <a:outerShdw blurRad="177800" dist="12700" dir="21594000" sy="23000" kx="-1200000" algn="bl" rotWithShape="0">
              <a:prstClr val="black">
                <a:alpha val="3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椭圆 10"/>
          <p:cNvSpPr/>
          <p:nvPr/>
        </p:nvSpPr>
        <p:spPr>
          <a:xfrm>
            <a:off x="-733693" y="4794159"/>
            <a:ext cx="374066" cy="37406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4" y="5892401"/>
            <a:ext cx="293008" cy="2930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050589" y="2463246"/>
            <a:ext cx="460002" cy="460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681947" y="4453611"/>
            <a:ext cx="322320" cy="3223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48150" y="4364185"/>
            <a:ext cx="367037" cy="367037"/>
          </a:xfrm>
          <a:prstGeom prst="ellipse">
            <a:avLst/>
          </a:prstGeom>
          <a:solidFill>
            <a:schemeClr val="accent1">
              <a:alpha val="61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1315270" y="4806556"/>
            <a:ext cx="508173" cy="50817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935156" y="3467609"/>
            <a:ext cx="230001" cy="2300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963565" y="5272104"/>
            <a:ext cx="459743" cy="459743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968252" y="6008676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1237915" y="4137231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00886" y="1876807"/>
            <a:ext cx="239681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600" dirty="0" smtClean="0">
                <a:solidFill>
                  <a:srgbClr val="FFFFFF"/>
                </a:solidFill>
              </a:rPr>
              <a:t>1</a:t>
            </a:r>
            <a:r>
              <a:rPr kumimoji="1" lang="zh-CN" altLang="en-US" sz="2600" dirty="0" smtClean="0">
                <a:solidFill>
                  <a:srgbClr val="FFFFFF"/>
                </a:solidFill>
              </a:rPr>
              <a:t>、我们的收获</a:t>
            </a:r>
            <a:endParaRPr kumimoji="1" lang="en-US" altLang="zh-CN" sz="2600" dirty="0" smtClean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600" dirty="0" smtClean="0">
                <a:solidFill>
                  <a:srgbClr val="FFFFFF"/>
                </a:solidFill>
              </a:rPr>
              <a:t>2</a:t>
            </a:r>
            <a:r>
              <a:rPr kumimoji="1" lang="zh-CN" altLang="en-US" sz="2600" dirty="0" smtClean="0">
                <a:solidFill>
                  <a:srgbClr val="FFFFFF"/>
                </a:solidFill>
              </a:rPr>
              <a:t>、我们的不足</a:t>
            </a:r>
            <a:endParaRPr kumimoji="1" lang="en-US" altLang="zh-CN" sz="2600" dirty="0" smtClean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600" dirty="0" smtClean="0">
                <a:solidFill>
                  <a:srgbClr val="FFFFFF"/>
                </a:solidFill>
              </a:rPr>
              <a:t>3</a:t>
            </a:r>
            <a:r>
              <a:rPr kumimoji="1" lang="zh-CN" altLang="en-US" sz="2600" dirty="0" smtClean="0">
                <a:solidFill>
                  <a:srgbClr val="FFFFFF"/>
                </a:solidFill>
              </a:rPr>
              <a:t>、提问环节</a:t>
            </a:r>
            <a:endParaRPr kumimoji="1" lang="en-US" altLang="zh-CN" sz="2600" dirty="0" smtClean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600" dirty="0" smtClean="0">
                <a:solidFill>
                  <a:srgbClr val="FFFFFF"/>
                </a:solidFill>
              </a:rPr>
              <a:t>4</a:t>
            </a:r>
            <a:r>
              <a:rPr kumimoji="1" lang="zh-CN" altLang="en-US" sz="2600" dirty="0" smtClean="0">
                <a:solidFill>
                  <a:srgbClr val="FFFFFF"/>
                </a:solidFill>
              </a:rPr>
              <a:t>、大雁的故事</a:t>
            </a:r>
            <a:endParaRPr kumimoji="1" lang="en-US" altLang="zh-CN" sz="2600" dirty="0" smtClean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600" dirty="0" smtClean="0">
                <a:solidFill>
                  <a:srgbClr val="FFFFFF"/>
                </a:solidFill>
              </a:rPr>
              <a:t>5</a:t>
            </a:r>
            <a:r>
              <a:rPr kumimoji="1" lang="zh-CN" altLang="en-US" sz="2600" dirty="0" smtClean="0">
                <a:solidFill>
                  <a:srgbClr val="FFFFFF"/>
                </a:solidFill>
              </a:rPr>
              <a:t>、团队是什么</a:t>
            </a:r>
            <a:endParaRPr kumimoji="1" lang="zh-CN" altLang="en-US" sz="2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0">
        <p14:honeycomb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08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07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 p14:presetBounceEnd="4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9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1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4" presetClass="path" presetSubtype="0" repeatCount="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18" dur="6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4" presetClass="path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20" dur="6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    <p:cBhvr>
                                            <p:cTn id="22" dur="6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157 L 0.31458 -0.28658 C 0.38072 -0.35078 0.48472 -0.41995 0.59635 -0.47506 C 0.72361 -0.53844 0.82829 -0.57316 0.90572 -0.57977 L 1.27291 -0.62166 " pathEditMode="relative" rAng="-1039500" ptsTypes="FffFF">
                                          <p:cBhvr>
                                            <p:cTn id="24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31" y="-403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4" presetClass="path" presetSubtype="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26" dur="7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4" presetClass="path" presetSubtype="0" repeatCount="2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    <p:cBhvr>
                                            <p:cTn id="28" dur="6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4" presetClass="path" presetSubtype="0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0" dur="5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4" presetClass="path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1.94444E-6 -2.07048E-6 L 0.32239 -0.17208 C 0.38993 -0.20952 0.49288 -0.24284 0.60087 -0.26376 C 0.72396 -0.28799 0.82378 -0.29405 0.89479 -0.28331 L 1.23437 -0.23954 " pathEditMode="relative" rAng="-418680" ptsTypes="FffFF">
                                          <p:cBhvr>
                                            <p:cTn id="32" dur="6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146" y="-19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4" dur="10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4" presetClass="path" presetSubtype="0" fill="hold" grpId="0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6" dur="7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/>
          <p:bldP spid="11" grpId="0" animBg="1"/>
          <p:bldP spid="12" grpId="0" animBg="1"/>
          <p:bldP spid="13" grpId="0" animBg="1"/>
          <p:bldP spid="14" grpId="0" animBg="1"/>
          <p:bldP spid="16" grpId="0" animBg="1"/>
          <p:bldP spid="17" grpId="0" animBg="1"/>
          <p:bldP spid="20" grpId="0" animBg="1"/>
          <p:bldP spid="21" grpId="0" animBg="1"/>
          <p:bldP spid="22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08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07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9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1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4" presetClass="path" presetSubtype="0" repeatCount="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18" dur="6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4" presetClass="path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20" dur="6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    <p:cBhvr>
                                            <p:cTn id="22" dur="6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157 L 0.31458 -0.28658 C 0.38072 -0.35078 0.48472 -0.41995 0.59635 -0.47506 C 0.72361 -0.53844 0.82829 -0.57316 0.90572 -0.57977 L 1.27291 -0.62166 " pathEditMode="relative" rAng="-1039500" ptsTypes="FffFF">
                                          <p:cBhvr>
                                            <p:cTn id="24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31" y="-403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4" presetClass="path" presetSubtype="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26" dur="7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4" presetClass="path" presetSubtype="0" repeatCount="2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    <p:cBhvr>
                                            <p:cTn id="28" dur="6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4" presetClass="path" presetSubtype="0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0" dur="5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4" presetClass="path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1.94444E-6 -2.07048E-6 L 0.32239 -0.17208 C 0.38993 -0.20952 0.49288 -0.24284 0.60087 -0.26376 C 0.72396 -0.28799 0.82378 -0.29405 0.89479 -0.28331 L 1.23437 -0.23954 " pathEditMode="relative" rAng="-418680" ptsTypes="FffFF">
                                          <p:cBhvr>
                                            <p:cTn id="32" dur="6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146" y="-19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4" dur="10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4" presetClass="path" presetSubtype="0" fill="hold" grpId="0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6" dur="7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/>
          <p:bldP spid="11" grpId="0" animBg="1"/>
          <p:bldP spid="12" grpId="0" animBg="1"/>
          <p:bldP spid="13" grpId="0" animBg="1"/>
          <p:bldP spid="14" grpId="0" animBg="1"/>
          <p:bldP spid="16" grpId="0" animBg="1"/>
          <p:bldP spid="17" grpId="0" animBg="1"/>
          <p:bldP spid="20" grpId="0" animBg="1"/>
          <p:bldP spid="21" grpId="0" animBg="1"/>
          <p:bldP spid="22" grpId="0" animBg="1"/>
          <p:bldP spid="1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图片\图片素材\复古怀旧\0 (175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742" y="-1223937"/>
            <a:ext cx="14551810" cy="725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图片\图片素材\复古怀旧\0 (17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984" y="-454268"/>
            <a:ext cx="9505056" cy="63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  <a:effectLst>
            <a:softEdge rad="342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37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8" y="281946"/>
            <a:ext cx="7217484" cy="5413113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>
            <a:off x="-1187846" y="-899901"/>
            <a:ext cx="36004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 flipH="1" flipV="1">
            <a:off x="-574076" y="-584237"/>
            <a:ext cx="10945" cy="6410694"/>
          </a:xfrm>
          <a:prstGeom prst="rect">
            <a:avLst/>
          </a:prstGeom>
          <a:gradFill>
            <a:gsLst>
              <a:gs pos="29000">
                <a:schemeClr val="accent1">
                  <a:alpha val="22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9461399" y="-325622"/>
            <a:ext cx="15614" cy="6410694"/>
          </a:xfrm>
          <a:prstGeom prst="rect">
            <a:avLst/>
          </a:pr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9759655" y="-336759"/>
            <a:ext cx="12085" cy="6410694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-47606" y="53510"/>
            <a:ext cx="40318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故事终有</a:t>
            </a:r>
            <a:r>
              <a:rPr lang="zh-CN" alt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结局</a:t>
            </a:r>
            <a:endParaRPr lang="en-US" altLang="zh-CN" sz="4000" dirty="0" smtClean="0">
              <a:solidFill>
                <a:schemeClr val="bg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4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    </a:t>
            </a:r>
            <a:r>
              <a:rPr lang="zh-CN" alt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青春</a:t>
            </a:r>
            <a:r>
              <a:rPr lang="zh-CN" altLang="en-US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不会</a:t>
            </a:r>
            <a:r>
              <a:rPr lang="zh-CN" alt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散场</a:t>
            </a:r>
            <a:endParaRPr lang="zh-CN" altLang="en-US" sz="4000" dirty="0">
              <a:solidFill>
                <a:schemeClr val="bg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43587" y="5274459"/>
            <a:ext cx="2162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FFFF"/>
                </a:solidFill>
              </a:rPr>
              <a:t>谢谢大家</a:t>
            </a:r>
            <a:r>
              <a:rPr kumimoji="1" lang="en-US" altLang="zh-CN" dirty="0" smtClean="0">
                <a:solidFill>
                  <a:srgbClr val="FFFFFF"/>
                </a:solidFill>
              </a:rPr>
              <a:t>-</a:t>
            </a:r>
            <a:r>
              <a:rPr kumimoji="1" lang="zh-CN" altLang="en-US" dirty="0" smtClean="0">
                <a:solidFill>
                  <a:srgbClr val="FFFFFF"/>
                </a:solidFill>
              </a:rPr>
              <a:t>花少团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7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0771E-6 L -0.22865 -4.40771E-6 " pathEditMode="relative" rAng="0" ptsTypes="AA">
                                      <p:cBhvr>
                                        <p:cTn id="11" dur="107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9" presetClass="path" presetSubtype="0" repeatCount="2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6" dur="3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4" presetClass="path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8" dur="5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4" presetClass="path" presetSubtype="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23" dur="5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9" presetClass="path" presetSubtype="0" fill="hold" grpId="0" nodeType="withEffect">
                                  <p:stCondLst>
                                    <p:cond delay="144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8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4" presetClass="path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30" dur="5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4" presetClass="path" presetSubtype="0" fill="hold" grpId="0" nodeType="withEffect">
                                  <p:stCondLst>
                                    <p:cond delay="142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35" dur="5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9" presetClass="path" presetSubtype="0" repeatCount="2000" fill="hold" grpId="0" nodeType="withEffect">
                                  <p:stCondLst>
                                    <p:cond delay="131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2" dur="3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9" presetClass="path" presetSubtype="0" repeatCount="200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44" dur="3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9" presetClass="path" presetSubtype="0" fill="hold" grpId="0" nodeType="withEffect">
                                  <p:stCondLst>
                                    <p:cond delay="132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6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repeatCount="3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repeatCount="4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482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482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repeatCount="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5719" y="-287833"/>
            <a:ext cx="6645276" cy="723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068738" y="2840482"/>
            <a:ext cx="593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一</a:t>
            </a:r>
            <a:r>
              <a:rPr lang="en-US" altLang="zh-CN" sz="3600" b="1" dirty="0" smtClean="0"/>
              <a:t>.</a:t>
            </a:r>
            <a:r>
              <a:rPr lang="zh-CN" altLang="zh-CN" sz="3600" b="1" dirty="0" smtClean="0"/>
              <a:t>曾经</a:t>
            </a:r>
            <a:r>
              <a:rPr lang="zh-CN" altLang="zh-CN" sz="3600" b="1" dirty="0"/>
              <a:t>我对团队的理解</a:t>
            </a:r>
            <a:endParaRPr lang="zh-CN" altLang="en-US" sz="3600" spc="-300" dirty="0">
              <a:latin typeface="+mj-ea"/>
              <a:ea typeface="+mj-ea"/>
            </a:endParaRPr>
          </a:p>
        </p:txBody>
      </p:sp>
      <p:pic>
        <p:nvPicPr>
          <p:cNvPr id="3149" name="Picture 77" descr="F:\广告\原创设计\PPT\同学录同学会\背景\素材\电影开拍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6612">
            <a:off x="4982677" y="1626291"/>
            <a:ext cx="1201193" cy="1053697"/>
          </a:xfrm>
          <a:prstGeom prst="rect">
            <a:avLst/>
          </a:prstGeom>
          <a:noFill/>
          <a:effectLst>
            <a:outerShdw blurRad="177800" dist="12700" dir="21594000" sy="23000" kx="-1200000" algn="bl" rotWithShape="0">
              <a:prstClr val="black">
                <a:alpha val="3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椭圆 10"/>
          <p:cNvSpPr/>
          <p:nvPr/>
        </p:nvSpPr>
        <p:spPr>
          <a:xfrm>
            <a:off x="-733693" y="4794159"/>
            <a:ext cx="374066" cy="37406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4" y="5892401"/>
            <a:ext cx="293008" cy="2930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050589" y="2463246"/>
            <a:ext cx="460002" cy="460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681947" y="4453611"/>
            <a:ext cx="322320" cy="3223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48150" y="4364185"/>
            <a:ext cx="367037" cy="367037"/>
          </a:xfrm>
          <a:prstGeom prst="ellipse">
            <a:avLst/>
          </a:prstGeom>
          <a:solidFill>
            <a:schemeClr val="accent1">
              <a:alpha val="61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1315270" y="4806556"/>
            <a:ext cx="508173" cy="50817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935156" y="3467609"/>
            <a:ext cx="230001" cy="2300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963565" y="5272104"/>
            <a:ext cx="459743" cy="459743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968252" y="6008676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1237915" y="4137231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0">
        <p14:honeycomb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08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07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 p14:presetBounceEnd="4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9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1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4" presetClass="path" presetSubtype="0" repeatCount="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18" dur="6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4" presetClass="path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20" dur="6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    <p:cBhvr>
                                            <p:cTn id="22" dur="6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157 L 0.31458 -0.28658 C 0.38072 -0.35078 0.48472 -0.41995 0.59635 -0.47506 C 0.72361 -0.53844 0.82829 -0.57316 0.90572 -0.57977 L 1.27291 -0.62166 " pathEditMode="relative" rAng="-1039500" ptsTypes="FffFF">
                                          <p:cBhvr>
                                            <p:cTn id="24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31" y="-403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4" presetClass="path" presetSubtype="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26" dur="7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4" presetClass="path" presetSubtype="0" repeatCount="2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    <p:cBhvr>
                                            <p:cTn id="28" dur="6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4" presetClass="path" presetSubtype="0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0" dur="5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4" presetClass="path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1.94444E-6 -2.07048E-6 L 0.32239 -0.17208 C 0.38993 -0.20952 0.49288 -0.24284 0.60087 -0.26376 C 0.72396 -0.28799 0.82378 -0.29405 0.89479 -0.28331 L 1.23437 -0.23954 " pathEditMode="relative" rAng="-418680" ptsTypes="FffFF">
                                          <p:cBhvr>
                                            <p:cTn id="32" dur="6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146" y="-19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4" dur="10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4" presetClass="path" presetSubtype="0" fill="hold" grpId="0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6" dur="7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/>
          <p:bldP spid="11" grpId="0" animBg="1"/>
          <p:bldP spid="12" grpId="0" animBg="1"/>
          <p:bldP spid="13" grpId="0" animBg="1"/>
          <p:bldP spid="14" grpId="0" animBg="1"/>
          <p:bldP spid="16" grpId="0" animBg="1"/>
          <p:bldP spid="17" grpId="0" animBg="1"/>
          <p:bldP spid="20" grpId="0" animBg="1"/>
          <p:bldP spid="21" grpId="0" animBg="1"/>
          <p:bldP spid="22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08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07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9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1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4" presetClass="path" presetSubtype="0" repeatCount="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18" dur="6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4" presetClass="path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20" dur="6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4" presetClass="path" presetSubtype="0" repeatCount="2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    <p:cBhvr>
                                            <p:cTn id="22" dur="6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660" y="22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157 L 0.31458 -0.28658 C 0.38072 -0.35078 0.48472 -0.41995 0.59635 -0.47506 C 0.72361 -0.53844 0.82829 -0.57316 0.90572 -0.57977 L 1.27291 -0.62166 " pathEditMode="relative" rAng="-1039500" ptsTypes="FffFF">
                                          <p:cBhvr>
                                            <p:cTn id="24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031" y="-403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4" presetClass="path" presetSubtype="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    <p:cBhvr>
                                            <p:cTn id="26" dur="7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139" y="-75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4" presetClass="path" presetSubtype="0" repeatCount="2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    <p:cBhvr>
                                            <p:cTn id="28" dur="6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26" y="-295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4" presetClass="path" presetSubtype="0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0" dur="5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4" presetClass="path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1.94444E-6 -2.07048E-6 L 0.32239 -0.17208 C 0.38993 -0.20952 0.49288 -0.24284 0.60087 -0.26376 C 0.72396 -0.28799 0.82378 -0.29405 0.89479 -0.28331 L 1.23437 -0.23954 " pathEditMode="relative" rAng="-418680" ptsTypes="FffFF">
                                          <p:cBhvr>
                                            <p:cTn id="32" dur="6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146" y="-19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4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4" dur="10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4" presetClass="path" presetSubtype="0" fill="hold" grpId="0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    <p:cBhvr>
                                            <p:cTn id="36" dur="7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076" y="-31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/>
          <p:bldP spid="11" grpId="0" animBg="1"/>
          <p:bldP spid="12" grpId="0" animBg="1"/>
          <p:bldP spid="13" grpId="0" animBg="1"/>
          <p:bldP spid="14" grpId="0" animBg="1"/>
          <p:bldP spid="16" grpId="0" animBg="1"/>
          <p:bldP spid="17" grpId="0" animBg="1"/>
          <p:bldP spid="20" grpId="0" animBg="1"/>
          <p:bldP spid="21" grpId="0" animBg="1"/>
          <p:bldP spid="22" grpId="0" animBg="1"/>
          <p:bldP spid="1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-2303970" y="-62671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-1739107" y="4524154"/>
            <a:ext cx="926675" cy="926675"/>
          </a:xfrm>
          <a:prstGeom prst="ellipse">
            <a:avLst/>
          </a:prstGeom>
          <a:solidFill>
            <a:schemeClr val="tx2">
              <a:alpha val="1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985628" y="5250430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355091" y="3057446"/>
            <a:ext cx="590790" cy="590790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21663" y="3780063"/>
            <a:ext cx="923934" cy="923934"/>
          </a:xfrm>
          <a:prstGeom prst="ellipse">
            <a:avLst/>
          </a:prstGeom>
          <a:solidFill>
            <a:schemeClr val="tx2">
              <a:alpha val="4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883618" y="2767035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55958" y="2368808"/>
            <a:ext cx="926675" cy="9266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844697" y="4172816"/>
            <a:ext cx="508173" cy="508173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1293111" y="4313964"/>
            <a:ext cx="353465" cy="353465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985628" y="-359841"/>
            <a:ext cx="0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48758" y="144215"/>
            <a:ext cx="4788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600" b="1" dirty="0"/>
              <a:t>执行与服从，一往无前 </a:t>
            </a:r>
            <a:endParaRPr lang="zh-CN" altLang="en-US" sz="3600" b="1" spc="3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89" y="3409268"/>
            <a:ext cx="2785264" cy="16604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7614">
            <a:off x="1120199" y="1368648"/>
            <a:ext cx="3684051" cy="20712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01" y="1727199"/>
            <a:ext cx="3635188" cy="2155450"/>
          </a:xfrm>
          <a:prstGeom prst="rect">
            <a:avLst/>
          </a:prstGeom>
        </p:spPr>
      </p:pic>
      <p:pic>
        <p:nvPicPr>
          <p:cNvPr id="1029" name="Picture 5" descr="\\Art-cq\设计ppt资源\同学录同学会\背景\素材\枫叶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8183">
            <a:off x="602763" y="822154"/>
            <a:ext cx="1221473" cy="11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dir="d"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9" presetClass="exit" presetSubtype="0" accel="10000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6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4" presetClass="path" presetSubtype="0" repeatCount="2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0.00173 -0.00247 L 0.32396 -0.11404 C 0.39166 -0.13939 0.49288 -0.15316 0.59791 -0.15316 C 0.7184 -0.15316 0.81423 -0.13939 0.88194 -0.11404 L 1.20451 -0.00247 " pathEditMode="relative" rAng="0" ptsTypes="FffFF">
                                      <p:cBhvr>
                                        <p:cTn id="23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4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25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4" presetClass="path" presetSubtype="0" repeatCount="2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<p:cBhvr>
                                        <p:cTn id="27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60" y="2290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4" presetClass="path" presetSubtype="0" repeatCount="2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3.88889E-6 3.25991E-6 L 0.31632 -0.29764 C 0.38247 -0.36206 0.48664 -0.43117 0.59809 -0.48624 C 0.72552 -0.54956 0.83021 -0.58425 0.90764 -0.59086 L 1.275 -0.63271 " pathEditMode="relative" rAng="-1039500" ptsTypes="FffFF">
                                      <p:cBhvr>
                                        <p:cTn id="29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49" y="-402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4" presetClass="path" presetSubtype="0" repeatCount="2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4.72222E-6 2.02643E-6 L 0.32829 0.16354 C 0.39739 0.19769 0.49982 0.2533 0.60538 0.3136 C 0.72673 0.38271 0.82274 0.43998 0.88958 0.48375 L 1.20937 0.68887 " pathEditMode="relative" rAng="1185780" ptsTypes="FffFF">
                                      <p:cBhvr>
                                        <p:cTn id="31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81" y="330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33" dur="7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4" presetClass="path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<p:cBhvr>
                                        <p:cTn id="35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26" y="-295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4" presetClass="path" presetSubtype="0" repeatCount="2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37" dur="5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9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-2303970" y="-62671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-1739107" y="4524154"/>
            <a:ext cx="926675" cy="926675"/>
          </a:xfrm>
          <a:prstGeom prst="ellipse">
            <a:avLst/>
          </a:prstGeom>
          <a:solidFill>
            <a:schemeClr val="tx2">
              <a:alpha val="1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985628" y="5250430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355091" y="3057446"/>
            <a:ext cx="590790" cy="590790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21663" y="3780063"/>
            <a:ext cx="923934" cy="923934"/>
          </a:xfrm>
          <a:prstGeom prst="ellipse">
            <a:avLst/>
          </a:prstGeom>
          <a:solidFill>
            <a:schemeClr val="tx2">
              <a:alpha val="4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883618" y="2767035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55958" y="2368808"/>
            <a:ext cx="926675" cy="9266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844697" y="4172816"/>
            <a:ext cx="508173" cy="508173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1293111" y="4313964"/>
            <a:ext cx="353465" cy="353465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985628" y="-359841"/>
            <a:ext cx="0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00686" y="299700"/>
            <a:ext cx="522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600" b="1" dirty="0"/>
              <a:t>三个和尚没水喝</a:t>
            </a:r>
            <a:endParaRPr lang="zh-CN" altLang="en-US" sz="3600" b="1" spc="300" dirty="0">
              <a:latin typeface="+mn-ea"/>
            </a:endParaRPr>
          </a:p>
        </p:txBody>
      </p:sp>
      <p:pic>
        <p:nvPicPr>
          <p:cNvPr id="1029" name="Picture 5" descr="\\Art-cq\设计ppt资源\同学录同学会\背景\素材\枫叶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8183">
            <a:off x="446233" y="535626"/>
            <a:ext cx="1221473" cy="11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" y="1696164"/>
            <a:ext cx="9017584" cy="226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dir="d"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9" presetClass="exit" presetSubtype="0" accel="10000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6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4" presetClass="path" presetSubtype="0" repeatCount="2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0.00173 -0.00247 L 0.32396 -0.11404 C 0.39166 -0.13939 0.49288 -0.15316 0.59791 -0.15316 C 0.7184 -0.15316 0.81423 -0.13939 0.88194 -0.11404 L 1.20451 -0.00247 " pathEditMode="relative" rAng="0" ptsTypes="FffFF">
                                      <p:cBhvr>
                                        <p:cTn id="23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4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25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4" presetClass="path" presetSubtype="0" repeatCount="2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<p:cBhvr>
                                        <p:cTn id="27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60" y="2290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4" presetClass="path" presetSubtype="0" repeatCount="2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3.88889E-6 3.25991E-6 L 0.31632 -0.29764 C 0.38247 -0.36206 0.48664 -0.43117 0.59809 -0.48624 C 0.72552 -0.54956 0.83021 -0.58425 0.90764 -0.59086 L 1.275 -0.63271 " pathEditMode="relative" rAng="-1039500" ptsTypes="FffFF">
                                      <p:cBhvr>
                                        <p:cTn id="29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49" y="-402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4" presetClass="path" presetSubtype="0" repeatCount="2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4.72222E-6 2.02643E-6 L 0.32829 0.16354 C 0.39739 0.19769 0.49982 0.2533 0.60538 0.3136 C 0.72673 0.38271 0.82274 0.43998 0.88958 0.48375 L 1.20937 0.68887 " pathEditMode="relative" rAng="1185780" ptsTypes="FffFF">
                                      <p:cBhvr>
                                        <p:cTn id="31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81" y="330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33" dur="7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4" presetClass="path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<p:cBhvr>
                                        <p:cTn id="35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26" y="-295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4" presetClass="path" presetSubtype="0" repeatCount="2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37" dur="5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9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0412" y="828291"/>
            <a:ext cx="7441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1</a:t>
            </a:r>
            <a:r>
              <a:rPr lang="en-US" altLang="zh-CN" sz="2800" b="1" dirty="0"/>
              <a:t> </a:t>
            </a:r>
            <a:r>
              <a:rPr lang="en-US" altLang="zh-CN" sz="2800" b="1" dirty="0" smtClean="0">
                <a:solidFill>
                  <a:srgbClr val="FFFFFF"/>
                </a:solidFill>
              </a:rPr>
              <a:t>. </a:t>
            </a: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2016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年</a:t>
            </a: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9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月安吉封闭式培训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2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</a:t>
            </a:r>
            <a:r>
              <a:rPr lang="en-US" altLang="zh-CN" sz="2800" b="1" dirty="0" smtClean="0">
                <a:solidFill>
                  <a:srgbClr val="FFFFFF"/>
                </a:solidFill>
              </a:rPr>
              <a:t>.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 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接班人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培训计划</a:t>
            </a:r>
            <a:endParaRPr lang="zh-CN" altLang="en-US" sz="2800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96" y="3504840"/>
            <a:ext cx="2430000" cy="1822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25" y="3504840"/>
            <a:ext cx="2399999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14" y="3517555"/>
            <a:ext cx="2400000" cy="18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0414" y="1368351"/>
            <a:ext cx="74418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1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时间管理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2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大数据与化纤邦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3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五年后的化纤邦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4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辩论赛</a:t>
            </a: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: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物质奖励还是精神奖励</a:t>
            </a:r>
            <a:endParaRPr lang="en-US" altLang="zh-CN" sz="28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5</a:t>
            </a:r>
            <a:r>
              <a:rPr lang="zh-CN" altLang="en-US" sz="28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 创业公司如何提升员工士气</a:t>
            </a:r>
            <a:endParaRPr lang="zh-CN" altLang="en-US" sz="2800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6479" y="444441"/>
            <a:ext cx="528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-300" dirty="0" smtClean="0">
                <a:solidFill>
                  <a:schemeClr val="accent1"/>
                </a:solidFill>
                <a:effectLst>
                  <a:outerShdw blurRad="50800" dist="63500" dir="5400000" algn="t" rotWithShape="0">
                    <a:schemeClr val="tx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二</a:t>
            </a:r>
            <a:r>
              <a:rPr lang="en-US" altLang="zh-CN" sz="4000" spc="-300" dirty="0" smtClean="0">
                <a:solidFill>
                  <a:schemeClr val="accent1"/>
                </a:solidFill>
                <a:effectLst>
                  <a:outerShdw blurRad="50800" dist="63500" dir="5400000" algn="t" rotWithShape="0">
                    <a:schemeClr val="tx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.</a:t>
            </a:r>
            <a:r>
              <a:rPr lang="zh-CN" altLang="en-US" sz="4000" spc="-300" dirty="0" smtClean="0">
                <a:solidFill>
                  <a:schemeClr val="accent1"/>
                </a:solidFill>
                <a:effectLst>
                  <a:outerShdw blurRad="50800" dist="63500" dir="5400000" algn="t" rotWithShape="0">
                    <a:schemeClr val="tx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接班人计划系列活动</a:t>
            </a:r>
            <a:endParaRPr lang="zh-CN" altLang="en-US" sz="4000" spc="-300" dirty="0">
              <a:solidFill>
                <a:schemeClr val="accent1"/>
              </a:solidFill>
              <a:effectLst>
                <a:outerShdw blurRad="50800" dist="63500" dir="5400000" algn="t" rotWithShape="0">
                  <a:schemeClr val="tx1">
                    <a:lumMod val="50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736" y="1801557"/>
            <a:ext cx="744182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 smtClean="0">
                <a:solidFill>
                  <a:srgbClr val="FFFFFF"/>
                </a:solidFill>
              </a:rPr>
              <a:t>(</a:t>
            </a:r>
            <a:r>
              <a:rPr lang="en-US" altLang="zh-CN" sz="2600" dirty="0" smtClean="0">
                <a:solidFill>
                  <a:srgbClr val="FFFFFF"/>
                </a:solidFill>
              </a:rPr>
              <a:t>1)</a:t>
            </a:r>
            <a:r>
              <a:rPr lang="zh-CN" altLang="zh-CN" sz="2600" dirty="0" smtClean="0">
                <a:solidFill>
                  <a:srgbClr val="FFFFFF"/>
                </a:solidFill>
              </a:rPr>
              <a:t>国庆期间</a:t>
            </a:r>
            <a:r>
              <a:rPr lang="zh-CN" altLang="zh-CN" sz="2600" dirty="0">
                <a:solidFill>
                  <a:srgbClr val="FFFFFF"/>
                </a:solidFill>
              </a:rPr>
              <a:t>，团队磨合，分摊</a:t>
            </a:r>
            <a:r>
              <a:rPr lang="zh-CN" altLang="zh-CN" sz="2600" dirty="0" smtClean="0">
                <a:solidFill>
                  <a:srgbClr val="FFFFFF"/>
                </a:solidFill>
              </a:rPr>
              <a:t>任务</a:t>
            </a:r>
            <a:endParaRPr lang="en-US" altLang="zh-CN" sz="2600" dirty="0" smtClean="0">
              <a:solidFill>
                <a:srgbClr val="FFFFFF"/>
              </a:solidFill>
            </a:endParaRPr>
          </a:p>
          <a:p>
            <a:endParaRPr lang="zh-CN" altLang="zh-CN" sz="2600" dirty="0">
              <a:solidFill>
                <a:srgbClr val="FFFFFF"/>
              </a:solidFill>
            </a:endParaRPr>
          </a:p>
          <a:p>
            <a:r>
              <a:rPr lang="en-US" altLang="zh-CN" sz="2600" dirty="0" smtClean="0">
                <a:solidFill>
                  <a:srgbClr val="FFFFFF"/>
                </a:solidFill>
              </a:rPr>
              <a:t>(2)</a:t>
            </a:r>
            <a:r>
              <a:rPr lang="zh-CN" altLang="zh-CN" sz="2600" dirty="0" smtClean="0">
                <a:solidFill>
                  <a:srgbClr val="FFFFFF"/>
                </a:solidFill>
              </a:rPr>
              <a:t>线</a:t>
            </a:r>
            <a:r>
              <a:rPr lang="zh-CN" altLang="zh-CN" sz="2600" dirty="0">
                <a:solidFill>
                  <a:srgbClr val="FFFFFF"/>
                </a:solidFill>
              </a:rPr>
              <a:t>上沟通为主，创新穿越</a:t>
            </a:r>
            <a:r>
              <a:rPr lang="zh-CN" altLang="zh-CN" sz="2600" dirty="0" smtClean="0">
                <a:solidFill>
                  <a:srgbClr val="FFFFFF"/>
                </a:solidFill>
              </a:rPr>
              <a:t>剧</a:t>
            </a:r>
            <a:endParaRPr lang="en-US" altLang="zh-CN" sz="2600" dirty="0" smtClean="0">
              <a:solidFill>
                <a:srgbClr val="FFFFFF"/>
              </a:solidFill>
            </a:endParaRPr>
          </a:p>
          <a:p>
            <a:endParaRPr lang="en-US" altLang="zh-CN" sz="2600" dirty="0" smtClean="0">
              <a:solidFill>
                <a:srgbClr val="FFFFFF"/>
              </a:solidFill>
            </a:endParaRPr>
          </a:p>
          <a:p>
            <a:r>
              <a:rPr lang="en-US" altLang="zh-CN" sz="2600" dirty="0" smtClean="0">
                <a:solidFill>
                  <a:srgbClr val="FFFFFF"/>
                </a:solidFill>
              </a:rPr>
              <a:t>(3)</a:t>
            </a:r>
            <a:r>
              <a:rPr lang="zh-CN" altLang="en-US" sz="2600" dirty="0" smtClean="0">
                <a:solidFill>
                  <a:srgbClr val="FFFFFF"/>
                </a:solidFill>
              </a:rPr>
              <a:t>优点</a:t>
            </a:r>
            <a:r>
              <a:rPr lang="en-US" altLang="zh-CN" sz="2600" dirty="0" smtClean="0">
                <a:solidFill>
                  <a:srgbClr val="FFFFFF"/>
                </a:solidFill>
              </a:rPr>
              <a:t>:</a:t>
            </a:r>
            <a:r>
              <a:rPr lang="zh-CN" altLang="zh-CN" sz="2600" dirty="0" smtClean="0">
                <a:solidFill>
                  <a:srgbClr val="FFFFFF"/>
                </a:solidFill>
              </a:rPr>
              <a:t>形式</a:t>
            </a:r>
            <a:r>
              <a:rPr lang="zh-CN" altLang="zh-CN" sz="2600" dirty="0" smtClean="0">
                <a:solidFill>
                  <a:srgbClr val="FFFFFF"/>
                </a:solidFill>
              </a:rPr>
              <a:t>创新</a:t>
            </a:r>
            <a:endParaRPr lang="en-US" altLang="zh-CN" sz="2600" dirty="0" smtClean="0">
              <a:solidFill>
                <a:srgbClr val="FFFFFF"/>
              </a:solidFill>
            </a:endParaRPr>
          </a:p>
          <a:p>
            <a:endParaRPr lang="zh-CN" altLang="zh-CN" sz="2600" dirty="0">
              <a:solidFill>
                <a:srgbClr val="FFFFFF"/>
              </a:solidFill>
            </a:endParaRPr>
          </a:p>
          <a:p>
            <a:r>
              <a:rPr lang="en-US" altLang="zh-CN" sz="2600" dirty="0" smtClean="0">
                <a:solidFill>
                  <a:srgbClr val="FFFFFF"/>
                </a:solidFill>
              </a:rPr>
              <a:t>(4)</a:t>
            </a:r>
            <a:r>
              <a:rPr lang="zh-CN" altLang="zh-CN" sz="2600" dirty="0" smtClean="0">
                <a:solidFill>
                  <a:srgbClr val="FFFFFF"/>
                </a:solidFill>
              </a:rPr>
              <a:t>不足</a:t>
            </a:r>
            <a:r>
              <a:rPr lang="zh-CN" altLang="zh-CN" sz="2600" dirty="0">
                <a:solidFill>
                  <a:srgbClr val="FFFFFF"/>
                </a:solidFill>
              </a:rPr>
              <a:t>之处</a:t>
            </a:r>
            <a:r>
              <a:rPr lang="zh-CN" altLang="zh-CN" sz="2600" dirty="0" smtClean="0">
                <a:solidFill>
                  <a:srgbClr val="FFFFFF"/>
                </a:solidFill>
              </a:rPr>
              <a:t>：素材</a:t>
            </a:r>
            <a:r>
              <a:rPr lang="zh-CN" altLang="zh-CN" sz="2600" dirty="0">
                <a:solidFill>
                  <a:srgbClr val="FFFFFF"/>
                </a:solidFill>
              </a:rPr>
              <a:t>收集方面花费心思较</a:t>
            </a:r>
            <a:r>
              <a:rPr lang="zh-CN" altLang="zh-CN" sz="2600" dirty="0" smtClean="0">
                <a:solidFill>
                  <a:srgbClr val="FFFFFF"/>
                </a:solidFill>
              </a:rPr>
              <a:t>少</a:t>
            </a:r>
            <a:endParaRPr lang="zh-CN" altLang="zh-CN" sz="2600" dirty="0">
              <a:solidFill>
                <a:srgbClr val="FFFFF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0547" y="445239"/>
            <a:ext cx="5493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1</a:t>
            </a:r>
            <a:r>
              <a:rPr lang="zh-CN" altLang="en-US" sz="3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、接班人</a:t>
            </a:r>
            <a:r>
              <a:rPr lang="zh-CN" altLang="en-US" sz="36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任务之时间管理</a:t>
            </a:r>
            <a:endParaRPr lang="en-US" altLang="zh-CN" sz="3600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46" y="1623347"/>
            <a:ext cx="744182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(1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大量资料查询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,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讨论时间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长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/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/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(2)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优点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: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保留情景剧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,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大胆创新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想象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/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/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(3)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不足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: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不重视</a:t>
            </a:r>
            <a:r>
              <a:rPr lang="en-US" altLang="zh-CN" sz="2600" dirty="0" err="1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ppt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制作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,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忽视外在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美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73985" y="494522"/>
            <a:ext cx="61350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2</a:t>
            </a:r>
            <a:r>
              <a:rPr lang="zh-CN" altLang="en-US" sz="32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、</a:t>
            </a:r>
            <a:r>
              <a:rPr lang="zh-CN" altLang="en-US" sz="32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接班人任务之大数据与化纤</a:t>
            </a:r>
            <a:r>
              <a:rPr lang="zh-CN" altLang="en-US" sz="32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邦</a:t>
            </a:r>
            <a:endParaRPr lang="en-US" altLang="zh-CN" sz="3200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736" y="2040551"/>
            <a:ext cx="74418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</a:t>
            </a:r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1)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精装版</a:t>
            </a:r>
            <a:r>
              <a:rPr lang="en-US" altLang="zh-CN" sz="2600" dirty="0" err="1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ppt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/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  <a:p>
            <a:pPr algn="just"/>
            <a:r>
              <a:rPr lang="en-US" altLang="zh-CN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(2)</a:t>
            </a:r>
            <a:r>
              <a:rPr lang="zh-CN" altLang="en-US" sz="26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对四个方面进行未来式深度解读</a:t>
            </a:r>
            <a:endParaRPr lang="en-US" altLang="zh-CN" sz="2600" dirty="0" smtClean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98" y="298483"/>
            <a:ext cx="2208498" cy="29446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32" y="609362"/>
            <a:ext cx="61350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3</a:t>
            </a:r>
            <a:r>
              <a:rPr lang="zh-CN" altLang="en-US" sz="3200" dirty="0" smtClean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、</a:t>
            </a:r>
            <a:r>
              <a:rPr lang="zh-CN" altLang="en-US" sz="3200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  <a:cs typeface="AMCSongGBK-Light" pitchFamily="18" charset="-122"/>
              </a:rPr>
              <a:t>接班人任务之五年后的化纤邦</a:t>
            </a:r>
            <a:endParaRPr lang="en-US" altLang="zh-CN" sz="3200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  <a:cs typeface="AMCSongGBK-Light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8" grpId="0" animBg="1"/>
      <p:bldP spid="18" grpId="1" animBg="1"/>
      <p:bldP spid="20" grpId="0" animBg="1"/>
      <p:bldP spid="21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1​">
  <a:themeElements>
    <a:clrScheme name="自定义 19">
      <a:dk1>
        <a:srgbClr val="993300"/>
      </a:dk1>
      <a:lt1>
        <a:srgbClr val="C00000"/>
      </a:lt1>
      <a:dk2>
        <a:srgbClr val="FFF2CB"/>
      </a:dk2>
      <a:lt2>
        <a:srgbClr val="FFC000"/>
      </a:lt2>
      <a:accent1>
        <a:srgbClr val="FFFFFF"/>
      </a:accent1>
      <a:accent2>
        <a:srgbClr val="D07A16"/>
      </a:accent2>
      <a:accent3>
        <a:srgbClr val="A25B08"/>
      </a:accent3>
      <a:accent4>
        <a:srgbClr val="F9F2E4"/>
      </a:accent4>
      <a:accent5>
        <a:srgbClr val="363636"/>
      </a:accent5>
      <a:accent6>
        <a:srgbClr val="202020"/>
      </a:accent6>
      <a:hlink>
        <a:srgbClr val="FF0000"/>
      </a:hlink>
      <a:folHlink>
        <a:srgbClr val="900000"/>
      </a:folHlink>
    </a:clrScheme>
    <a:fontScheme name="同学会2">
      <a:majorFont>
        <a:latin typeface="Verdana"/>
        <a:ea typeface="方正吕建德字体"/>
        <a:cs typeface=""/>
      </a:majorFont>
      <a:minorFont>
        <a:latin typeface="Verdana"/>
        <a:ea typeface="AMCSongGBK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说明​">
  <a:themeElements>
    <a:clrScheme name="自定义 1">
      <a:dk1>
        <a:srgbClr val="E4007F"/>
      </a:dk1>
      <a:lt1>
        <a:srgbClr val="C00000"/>
      </a:lt1>
      <a:dk2>
        <a:srgbClr val="FFF2CB"/>
      </a:dk2>
      <a:lt2>
        <a:srgbClr val="FFC000"/>
      </a:lt2>
      <a:accent1>
        <a:srgbClr val="FFFFFF"/>
      </a:accent1>
      <a:accent2>
        <a:srgbClr val="D07A16"/>
      </a:accent2>
      <a:accent3>
        <a:srgbClr val="A25B08"/>
      </a:accent3>
      <a:accent4>
        <a:srgbClr val="F9F2E4"/>
      </a:accent4>
      <a:accent5>
        <a:srgbClr val="363636"/>
      </a:accent5>
      <a:accent6>
        <a:srgbClr val="202020"/>
      </a:accent6>
      <a:hlink>
        <a:srgbClr val="FF0000"/>
      </a:hlink>
      <a:folHlink>
        <a:srgbClr val="90000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316</Words>
  <Application>Microsoft Macintosh PowerPoint</Application>
  <PresentationFormat>自定义</PresentationFormat>
  <Paragraphs>69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270-CAI978</vt:lpstr>
      <vt:lpstr>Adobe 黑体 Std R</vt:lpstr>
      <vt:lpstr>Adobe 明體 Std L</vt:lpstr>
      <vt:lpstr>AMCSongGBK-Light</vt:lpstr>
      <vt:lpstr>Calibri</vt:lpstr>
      <vt:lpstr>hakuyoxingshu7000</vt:lpstr>
      <vt:lpstr>Verdana</vt:lpstr>
      <vt:lpstr>Wingdings</vt:lpstr>
      <vt:lpstr>方正吕建德字体</vt:lpstr>
      <vt:lpstr>宋体</vt:lpstr>
      <vt:lpstr>微软雅黑</vt:lpstr>
      <vt:lpstr>Arial</vt:lpstr>
      <vt:lpstr>1​</vt:lpstr>
      <vt:lpstr>说明​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08018A6</dc:title>
  <dc:subject>QQ：987900079;</dc:subject>
  <dc:creator>我图网 dcq888</dc:creator>
  <dc:description>更多精品模版 http://hi.ooopic.com/dcq888/tuku</dc:description>
  <cp:lastModifiedBy>方昱皓</cp:lastModifiedBy>
  <cp:revision>884</cp:revision>
  <dcterms:created xsi:type="dcterms:W3CDTF">2013-04-20T00:51:00Z</dcterms:created>
  <dcterms:modified xsi:type="dcterms:W3CDTF">2017-01-11T05:27:30Z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